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0" r:id="rId3"/>
    <p:sldId id="259" r:id="rId4"/>
    <p:sldId id="273" r:id="rId5"/>
    <p:sldId id="276" r:id="rId6"/>
    <p:sldId id="257" r:id="rId7"/>
    <p:sldId id="258" r:id="rId8"/>
    <p:sldId id="277" r:id="rId9"/>
    <p:sldId id="278" r:id="rId10"/>
    <p:sldId id="279" r:id="rId11"/>
    <p:sldId id="280" r:id="rId12"/>
    <p:sldId id="281" r:id="rId13"/>
    <p:sldId id="282" r:id="rId14"/>
    <p:sldId id="283" r:id="rId15"/>
    <p:sldId id="284" r:id="rId16"/>
    <p:sldId id="285" r:id="rId17"/>
    <p:sldId id="286"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EF093C-5AB3-4CC5-B57F-0EEA868C0702}" type="datetimeFigureOut">
              <a:rPr lang="en-US" smtClean="0"/>
              <a:t>3/8/2019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85CED6-FD13-499C-9424-FD479ADE1B35}" type="slidenum">
              <a:rPr lang="en-US" smtClean="0"/>
              <a:t>‹#›</a:t>
            </a:fld>
            <a:endParaRPr lang="en-US"/>
          </a:p>
        </p:txBody>
      </p:sp>
    </p:spTree>
    <p:extLst>
      <p:ext uri="{BB962C8B-B14F-4D97-AF65-F5344CB8AC3E}">
        <p14:creationId xmlns:p14="http://schemas.microsoft.com/office/powerpoint/2010/main" val="2974259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 urban designers are dealing with issues in public domains. We often need to understand what are the needs, concerns and situations of the cities we are looking at? And we usually have a question is how we know our design intervention is what public wants?   does our fact and belief match?</a:t>
            </a:r>
          </a:p>
        </p:txBody>
      </p:sp>
      <p:sp>
        <p:nvSpPr>
          <p:cNvPr id="4" name="Slide Number Placeholder 3"/>
          <p:cNvSpPr>
            <a:spLocks noGrp="1"/>
          </p:cNvSpPr>
          <p:nvPr>
            <p:ph type="sldNum" sz="quarter" idx="10"/>
          </p:nvPr>
        </p:nvSpPr>
        <p:spPr/>
        <p:txBody>
          <a:bodyPr/>
          <a:lstStyle/>
          <a:p>
            <a:fld id="{AFC515A5-DBFE-40EF-8960-637BC6D66538}" type="slidenum">
              <a:rPr lang="en-US" smtClean="0"/>
              <a:t>2</a:t>
            </a:fld>
            <a:endParaRPr lang="en-US"/>
          </a:p>
        </p:txBody>
      </p:sp>
    </p:spTree>
    <p:extLst>
      <p:ext uri="{BB962C8B-B14F-4D97-AF65-F5344CB8AC3E}">
        <p14:creationId xmlns:p14="http://schemas.microsoft.com/office/powerpoint/2010/main" val="1339313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Amazon use  reviews and comments to predict best products for their customers.. Netflix recommends best movies.. Pandora make suggestions for the music you want to hear… Most importantly, they are able to change when we change. Because there are new data coming out every seconds..</a:t>
            </a:r>
          </a:p>
        </p:txBody>
      </p:sp>
      <p:sp>
        <p:nvSpPr>
          <p:cNvPr id="4" name="Slide Number Placeholder 3"/>
          <p:cNvSpPr>
            <a:spLocks noGrp="1"/>
          </p:cNvSpPr>
          <p:nvPr>
            <p:ph type="sldNum" sz="quarter" idx="10"/>
          </p:nvPr>
        </p:nvSpPr>
        <p:spPr/>
        <p:txBody>
          <a:bodyPr/>
          <a:lstStyle/>
          <a:p>
            <a:fld id="{AFC515A5-DBFE-40EF-8960-637BC6D66538}" type="slidenum">
              <a:rPr lang="en-US" smtClean="0"/>
              <a:t>14</a:t>
            </a:fld>
            <a:endParaRPr lang="en-US"/>
          </a:p>
        </p:txBody>
      </p:sp>
    </p:spTree>
    <p:extLst>
      <p:ext uri="{BB962C8B-B14F-4D97-AF65-F5344CB8AC3E}">
        <p14:creationId xmlns:p14="http://schemas.microsoft.com/office/powerpoint/2010/main" val="3001079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Amazon use  reviews and comments to predict best products for their customers.. Netflix recommends best movies.. Pandora make suggestions for the music you want to hear… Most importantly, they are able to change when we change. Because there are new data coming out every seconds..</a:t>
            </a:r>
          </a:p>
        </p:txBody>
      </p:sp>
      <p:sp>
        <p:nvSpPr>
          <p:cNvPr id="4" name="Slide Number Placeholder 3"/>
          <p:cNvSpPr>
            <a:spLocks noGrp="1"/>
          </p:cNvSpPr>
          <p:nvPr>
            <p:ph type="sldNum" sz="quarter" idx="10"/>
          </p:nvPr>
        </p:nvSpPr>
        <p:spPr/>
        <p:txBody>
          <a:bodyPr/>
          <a:lstStyle/>
          <a:p>
            <a:fld id="{AFC515A5-DBFE-40EF-8960-637BC6D66538}" type="slidenum">
              <a:rPr lang="en-US" smtClean="0"/>
              <a:t>15</a:t>
            </a:fld>
            <a:endParaRPr lang="en-US"/>
          </a:p>
        </p:txBody>
      </p:sp>
    </p:spTree>
    <p:extLst>
      <p:ext uri="{BB962C8B-B14F-4D97-AF65-F5344CB8AC3E}">
        <p14:creationId xmlns:p14="http://schemas.microsoft.com/office/powerpoint/2010/main" val="3049128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Amazon use  reviews and comments to predict best products for their customers.. Netflix recommends best movies.. Pandora make suggestions for the music you want to hear… Most importantly, they are able to change when we change. Because there are new data coming out every seconds..</a:t>
            </a:r>
          </a:p>
        </p:txBody>
      </p:sp>
      <p:sp>
        <p:nvSpPr>
          <p:cNvPr id="4" name="Slide Number Placeholder 3"/>
          <p:cNvSpPr>
            <a:spLocks noGrp="1"/>
          </p:cNvSpPr>
          <p:nvPr>
            <p:ph type="sldNum" sz="quarter" idx="10"/>
          </p:nvPr>
        </p:nvSpPr>
        <p:spPr/>
        <p:txBody>
          <a:bodyPr/>
          <a:lstStyle/>
          <a:p>
            <a:fld id="{AFC515A5-DBFE-40EF-8960-637BC6D66538}" type="slidenum">
              <a:rPr lang="en-US" smtClean="0"/>
              <a:t>16</a:t>
            </a:fld>
            <a:endParaRPr lang="en-US"/>
          </a:p>
        </p:txBody>
      </p:sp>
    </p:spTree>
    <p:extLst>
      <p:ext uri="{BB962C8B-B14F-4D97-AF65-F5344CB8AC3E}">
        <p14:creationId xmlns:p14="http://schemas.microsoft.com/office/powerpoint/2010/main" val="2901561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Amazon use  reviews and comments to predict best products for their customers.. Netflix recommends best movies.. Pandora make suggestions for the music you want to hear… Most importantly, they are able to change when we change. Because there are new data coming out every seconds..</a:t>
            </a:r>
          </a:p>
        </p:txBody>
      </p:sp>
      <p:sp>
        <p:nvSpPr>
          <p:cNvPr id="4" name="Slide Number Placeholder 3"/>
          <p:cNvSpPr>
            <a:spLocks noGrp="1"/>
          </p:cNvSpPr>
          <p:nvPr>
            <p:ph type="sldNum" sz="quarter" idx="10"/>
          </p:nvPr>
        </p:nvSpPr>
        <p:spPr/>
        <p:txBody>
          <a:bodyPr/>
          <a:lstStyle/>
          <a:p>
            <a:fld id="{AFC515A5-DBFE-40EF-8960-637BC6D66538}" type="slidenum">
              <a:rPr lang="en-US" smtClean="0"/>
              <a:t>17</a:t>
            </a:fld>
            <a:endParaRPr lang="en-US"/>
          </a:p>
        </p:txBody>
      </p:sp>
    </p:spTree>
    <p:extLst>
      <p:ext uri="{BB962C8B-B14F-4D97-AF65-F5344CB8AC3E}">
        <p14:creationId xmlns:p14="http://schemas.microsoft.com/office/powerpoint/2010/main" val="66928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Amazon use  reviews and comments to predict best products for their customers.. Netflix recommends best movies.. Pandora make suggestions for the music you want to hear… Most importantly, they are able to change when we change. Because there are new data coming out every seconds..</a:t>
            </a:r>
          </a:p>
        </p:txBody>
      </p:sp>
      <p:sp>
        <p:nvSpPr>
          <p:cNvPr id="4" name="Slide Number Placeholder 3"/>
          <p:cNvSpPr>
            <a:spLocks noGrp="1"/>
          </p:cNvSpPr>
          <p:nvPr>
            <p:ph type="sldNum" sz="quarter" idx="10"/>
          </p:nvPr>
        </p:nvSpPr>
        <p:spPr/>
        <p:txBody>
          <a:bodyPr/>
          <a:lstStyle/>
          <a:p>
            <a:fld id="{AFC515A5-DBFE-40EF-8960-637BC6D66538}" type="slidenum">
              <a:rPr lang="en-US" smtClean="0"/>
              <a:t>18</a:t>
            </a:fld>
            <a:endParaRPr lang="en-US"/>
          </a:p>
        </p:txBody>
      </p:sp>
    </p:spTree>
    <p:extLst>
      <p:ext uri="{BB962C8B-B14F-4D97-AF65-F5344CB8AC3E}">
        <p14:creationId xmlns:p14="http://schemas.microsoft.com/office/powerpoint/2010/main" val="1561337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urban conditions, we have to go out there and learn what are the really urban </a:t>
            </a:r>
            <a:r>
              <a:rPr lang="en-US" dirty="0" err="1"/>
              <a:t>conditionis</a:t>
            </a:r>
            <a:r>
              <a:rPr lang="en-US" dirty="0"/>
              <a:t>. Currently, methods like public meetings, surveys, or fieldworks are well established and used. They are really effective ways to collect data for design and research. However, two systematic issues usually exist. </a:t>
            </a:r>
          </a:p>
          <a:p>
            <a:endParaRPr lang="en-US" dirty="0"/>
          </a:p>
          <a:p>
            <a:r>
              <a:rPr lang="en-US" dirty="0"/>
              <a:t>First is oversimplification; </a:t>
            </a:r>
            <a:r>
              <a:rPr lang="en-US" i="1" dirty="0">
                <a:solidFill>
                  <a:schemeClr val="accent1">
                    <a:lumMod val="60000"/>
                    <a:lumOff val="40000"/>
                  </a:schemeClr>
                </a:solidFill>
              </a:rPr>
              <a:t>pre-conceived categories represents a biased and overly simple view of reality. Few personalization,</a:t>
            </a:r>
            <a:r>
              <a:rPr lang="en-US" sz="1200" b="0" i="0" kern="1200" dirty="0">
                <a:solidFill>
                  <a:schemeClr val="tx1"/>
                </a:solidFill>
                <a:effectLst/>
                <a:latin typeface="+mn-lt"/>
                <a:ea typeface="+mn-ea"/>
                <a:cs typeface="+mn-cs"/>
              </a:rPr>
              <a:t> </a:t>
            </a:r>
            <a:endParaRPr lang="en-US" dirty="0"/>
          </a:p>
          <a:p>
            <a:endParaRPr lang="en-US" dirty="0"/>
          </a:p>
          <a:p>
            <a:r>
              <a:rPr lang="en-US" dirty="0"/>
              <a:t>Second is validity and reliability of results..</a:t>
            </a:r>
            <a:r>
              <a:rPr lang="en-US" sz="1200" b="0" i="0" kern="1200" dirty="0">
                <a:solidFill>
                  <a:schemeClr val="tx1"/>
                </a:solidFill>
                <a:effectLst/>
                <a:latin typeface="+mn-lt"/>
                <a:ea typeface="+mn-ea"/>
                <a:cs typeface="+mn-cs"/>
              </a:rPr>
              <a:t> culture and values of the respondent, consistency of replies, whether or not you have careful responses. </a:t>
            </a:r>
            <a:r>
              <a:rPr lang="en-US" sz="1200" b="0" i="0" kern="1200" dirty="0" err="1">
                <a:solidFill>
                  <a:schemeClr val="tx1"/>
                </a:solidFill>
                <a:effectLst/>
                <a:latin typeface="+mn-lt"/>
                <a:ea typeface="+mn-ea"/>
                <a:cs typeface="+mn-cs"/>
              </a:rPr>
              <a:t>Dishonesty..hidden</a:t>
            </a:r>
            <a:r>
              <a:rPr lang="en-US" sz="1200" b="0" i="0" kern="1200" dirty="0">
                <a:solidFill>
                  <a:schemeClr val="tx1"/>
                </a:solidFill>
                <a:effectLst/>
                <a:latin typeface="+mn-lt"/>
                <a:ea typeface="+mn-ea"/>
                <a:cs typeface="+mn-cs"/>
              </a:rPr>
              <a:t> agenda..</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Again I am not criticizing this.. I just would like </a:t>
            </a:r>
            <a:r>
              <a:rPr lang="en-US" sz="1200" b="0" i="0" kern="1200">
                <a:solidFill>
                  <a:schemeClr val="tx1"/>
                </a:solidFill>
                <a:effectLst/>
                <a:latin typeface="+mn-lt"/>
                <a:ea typeface="+mn-ea"/>
                <a:cs typeface="+mn-cs"/>
              </a:rPr>
              <a:t>to say nothing </a:t>
            </a:r>
            <a:r>
              <a:rPr lang="en-US" sz="1200" b="0" i="0" kern="1200" dirty="0">
                <a:solidFill>
                  <a:schemeClr val="tx1"/>
                </a:solidFill>
                <a:effectLst/>
                <a:latin typeface="+mn-lt"/>
                <a:ea typeface="+mn-ea"/>
                <a:cs typeface="+mn-cs"/>
              </a:rPr>
              <a:t>is perfect, every approach has its benefits and drawbacks.. </a:t>
            </a:r>
            <a:endParaRPr lang="en-US" dirty="0"/>
          </a:p>
        </p:txBody>
      </p:sp>
      <p:sp>
        <p:nvSpPr>
          <p:cNvPr id="4" name="Slide Number Placeholder 3"/>
          <p:cNvSpPr>
            <a:spLocks noGrp="1"/>
          </p:cNvSpPr>
          <p:nvPr>
            <p:ph type="sldNum" sz="quarter" idx="10"/>
          </p:nvPr>
        </p:nvSpPr>
        <p:spPr/>
        <p:txBody>
          <a:bodyPr/>
          <a:lstStyle/>
          <a:p>
            <a:fld id="{AFC515A5-DBFE-40EF-8960-637BC6D66538}" type="slidenum">
              <a:rPr lang="en-US" smtClean="0"/>
              <a:t>4</a:t>
            </a:fld>
            <a:endParaRPr lang="en-US"/>
          </a:p>
        </p:txBody>
      </p:sp>
    </p:spTree>
    <p:extLst>
      <p:ext uri="{BB962C8B-B14F-4D97-AF65-F5344CB8AC3E}">
        <p14:creationId xmlns:p14="http://schemas.microsoft.com/office/powerpoint/2010/main" val="11165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have mobile phones, it becomes part of us. </a:t>
            </a:r>
            <a:r>
              <a:rPr lang="zh-CN" altLang="en-US" dirty="0"/>
              <a:t>开始读</a:t>
            </a:r>
            <a:r>
              <a:rPr lang="en-US" altLang="zh-CN" dirty="0"/>
              <a:t>ppt</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AFC515A5-DBFE-40EF-8960-637BC6D66538}" type="slidenum">
              <a:rPr lang="en-US" smtClean="0"/>
              <a:t>5</a:t>
            </a:fld>
            <a:endParaRPr lang="en-US"/>
          </a:p>
        </p:txBody>
      </p:sp>
    </p:spTree>
    <p:extLst>
      <p:ext uri="{BB962C8B-B14F-4D97-AF65-F5344CB8AC3E}">
        <p14:creationId xmlns:p14="http://schemas.microsoft.com/office/powerpoint/2010/main" val="3639946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Amazon use  reviews and comments to predict best products for their customers.. Netflix recommends best movies.. Pandora make suggestions for the music you want to hear… Most importantly, they are able to change when we change. Because there are new data coming out every seconds..</a:t>
            </a:r>
          </a:p>
        </p:txBody>
      </p:sp>
      <p:sp>
        <p:nvSpPr>
          <p:cNvPr id="4" name="Slide Number Placeholder 3"/>
          <p:cNvSpPr>
            <a:spLocks noGrp="1"/>
          </p:cNvSpPr>
          <p:nvPr>
            <p:ph type="sldNum" sz="quarter" idx="10"/>
          </p:nvPr>
        </p:nvSpPr>
        <p:spPr/>
        <p:txBody>
          <a:bodyPr/>
          <a:lstStyle/>
          <a:p>
            <a:fld id="{AFC515A5-DBFE-40EF-8960-637BC6D66538}" type="slidenum">
              <a:rPr lang="en-US" smtClean="0"/>
              <a:t>8</a:t>
            </a:fld>
            <a:endParaRPr lang="en-US"/>
          </a:p>
        </p:txBody>
      </p:sp>
    </p:spTree>
    <p:extLst>
      <p:ext uri="{BB962C8B-B14F-4D97-AF65-F5344CB8AC3E}">
        <p14:creationId xmlns:p14="http://schemas.microsoft.com/office/powerpoint/2010/main" val="364276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Amazon use  reviews and comments to predict best products for their customers.. Netflix recommends best movies.. Pandora make suggestions for the music you want to hear… Most importantly, they are able to change when we change. Because there are new data coming out every seconds..</a:t>
            </a:r>
          </a:p>
        </p:txBody>
      </p:sp>
      <p:sp>
        <p:nvSpPr>
          <p:cNvPr id="4" name="Slide Number Placeholder 3"/>
          <p:cNvSpPr>
            <a:spLocks noGrp="1"/>
          </p:cNvSpPr>
          <p:nvPr>
            <p:ph type="sldNum" sz="quarter" idx="10"/>
          </p:nvPr>
        </p:nvSpPr>
        <p:spPr/>
        <p:txBody>
          <a:bodyPr/>
          <a:lstStyle/>
          <a:p>
            <a:fld id="{AFC515A5-DBFE-40EF-8960-637BC6D66538}" type="slidenum">
              <a:rPr lang="en-US" smtClean="0"/>
              <a:t>9</a:t>
            </a:fld>
            <a:endParaRPr lang="en-US"/>
          </a:p>
        </p:txBody>
      </p:sp>
    </p:spTree>
    <p:extLst>
      <p:ext uri="{BB962C8B-B14F-4D97-AF65-F5344CB8AC3E}">
        <p14:creationId xmlns:p14="http://schemas.microsoft.com/office/powerpoint/2010/main" val="736934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Amazon use  reviews and comments to predict best products for their customers.. Netflix recommends best movies.. Pandora make suggestions for the music you want to hear… Most importantly, they are able to change when we change. Because there are new data coming out every seconds..</a:t>
            </a:r>
          </a:p>
        </p:txBody>
      </p:sp>
      <p:sp>
        <p:nvSpPr>
          <p:cNvPr id="4" name="Slide Number Placeholder 3"/>
          <p:cNvSpPr>
            <a:spLocks noGrp="1"/>
          </p:cNvSpPr>
          <p:nvPr>
            <p:ph type="sldNum" sz="quarter" idx="10"/>
          </p:nvPr>
        </p:nvSpPr>
        <p:spPr/>
        <p:txBody>
          <a:bodyPr/>
          <a:lstStyle/>
          <a:p>
            <a:fld id="{AFC515A5-DBFE-40EF-8960-637BC6D66538}" type="slidenum">
              <a:rPr lang="en-US" smtClean="0"/>
              <a:t>10</a:t>
            </a:fld>
            <a:endParaRPr lang="en-US"/>
          </a:p>
        </p:txBody>
      </p:sp>
    </p:spTree>
    <p:extLst>
      <p:ext uri="{BB962C8B-B14F-4D97-AF65-F5344CB8AC3E}">
        <p14:creationId xmlns:p14="http://schemas.microsoft.com/office/powerpoint/2010/main" val="2011610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Amazon use  reviews and comments to predict best products for their customers.. Netflix recommends best movies.. Pandora make suggestions for the music you want to hear… Most importantly, they are able to change when we change. Because there are new data coming out every seconds..</a:t>
            </a:r>
          </a:p>
        </p:txBody>
      </p:sp>
      <p:sp>
        <p:nvSpPr>
          <p:cNvPr id="4" name="Slide Number Placeholder 3"/>
          <p:cNvSpPr>
            <a:spLocks noGrp="1"/>
          </p:cNvSpPr>
          <p:nvPr>
            <p:ph type="sldNum" sz="quarter" idx="10"/>
          </p:nvPr>
        </p:nvSpPr>
        <p:spPr/>
        <p:txBody>
          <a:bodyPr/>
          <a:lstStyle/>
          <a:p>
            <a:fld id="{AFC515A5-DBFE-40EF-8960-637BC6D66538}" type="slidenum">
              <a:rPr lang="en-US" smtClean="0"/>
              <a:t>11</a:t>
            </a:fld>
            <a:endParaRPr lang="en-US"/>
          </a:p>
        </p:txBody>
      </p:sp>
    </p:spTree>
    <p:extLst>
      <p:ext uri="{BB962C8B-B14F-4D97-AF65-F5344CB8AC3E}">
        <p14:creationId xmlns:p14="http://schemas.microsoft.com/office/powerpoint/2010/main" val="334918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Amazon use  reviews and comments to predict best products for their customers.. Netflix recommends best movies.. Pandora make suggestions for the music you want to hear… Most importantly, they are able to change when we change. Because there are new data coming out every seconds..</a:t>
            </a:r>
          </a:p>
        </p:txBody>
      </p:sp>
      <p:sp>
        <p:nvSpPr>
          <p:cNvPr id="4" name="Slide Number Placeholder 3"/>
          <p:cNvSpPr>
            <a:spLocks noGrp="1"/>
          </p:cNvSpPr>
          <p:nvPr>
            <p:ph type="sldNum" sz="quarter" idx="10"/>
          </p:nvPr>
        </p:nvSpPr>
        <p:spPr/>
        <p:txBody>
          <a:bodyPr/>
          <a:lstStyle/>
          <a:p>
            <a:fld id="{AFC515A5-DBFE-40EF-8960-637BC6D66538}" type="slidenum">
              <a:rPr lang="en-US" smtClean="0"/>
              <a:t>12</a:t>
            </a:fld>
            <a:endParaRPr lang="en-US"/>
          </a:p>
        </p:txBody>
      </p:sp>
    </p:spTree>
    <p:extLst>
      <p:ext uri="{BB962C8B-B14F-4D97-AF65-F5344CB8AC3E}">
        <p14:creationId xmlns:p14="http://schemas.microsoft.com/office/powerpoint/2010/main" val="1073622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Amazon use  reviews and comments to predict best products for their customers.. Netflix recommends best movies.. Pandora make suggestions for the music you want to hear… Most importantly, they are able to change when we change. Because there are new data coming out every seconds..</a:t>
            </a:r>
          </a:p>
        </p:txBody>
      </p:sp>
      <p:sp>
        <p:nvSpPr>
          <p:cNvPr id="4" name="Slide Number Placeholder 3"/>
          <p:cNvSpPr>
            <a:spLocks noGrp="1"/>
          </p:cNvSpPr>
          <p:nvPr>
            <p:ph type="sldNum" sz="quarter" idx="10"/>
          </p:nvPr>
        </p:nvSpPr>
        <p:spPr/>
        <p:txBody>
          <a:bodyPr/>
          <a:lstStyle/>
          <a:p>
            <a:fld id="{AFC515A5-DBFE-40EF-8960-637BC6D66538}" type="slidenum">
              <a:rPr lang="en-US" smtClean="0"/>
              <a:t>13</a:t>
            </a:fld>
            <a:endParaRPr lang="en-US"/>
          </a:p>
        </p:txBody>
      </p:sp>
    </p:spTree>
    <p:extLst>
      <p:ext uri="{BB962C8B-B14F-4D97-AF65-F5344CB8AC3E}">
        <p14:creationId xmlns:p14="http://schemas.microsoft.com/office/powerpoint/2010/main" val="1760317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8EF1-5DD3-4247-A438-2A167ABA9C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058913-03E9-4008-9633-ECD463E3FB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5E0A88-66B4-4388-B2B9-7C12E4A2B732}"/>
              </a:ext>
            </a:extLst>
          </p:cNvPr>
          <p:cNvSpPr>
            <a:spLocks noGrp="1"/>
          </p:cNvSpPr>
          <p:nvPr>
            <p:ph type="dt" sz="half" idx="10"/>
          </p:nvPr>
        </p:nvSpPr>
        <p:spPr/>
        <p:txBody>
          <a:bodyPr/>
          <a:lstStyle/>
          <a:p>
            <a:fld id="{71A1B1C7-7D70-4843-AE17-1567D4AF52DF}" type="datetimeFigureOut">
              <a:rPr lang="en-US" smtClean="0"/>
              <a:t>3/8/2019</a:t>
            </a:fld>
            <a:endParaRPr lang="en-US"/>
          </a:p>
        </p:txBody>
      </p:sp>
      <p:sp>
        <p:nvSpPr>
          <p:cNvPr id="5" name="Footer Placeholder 4">
            <a:extLst>
              <a:ext uri="{FF2B5EF4-FFF2-40B4-BE49-F238E27FC236}">
                <a16:creationId xmlns:a16="http://schemas.microsoft.com/office/drawing/2014/main" id="{DD2C9E23-F5A4-4533-B0D6-36F8C71949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6A154-930E-4512-8EB8-543C1CF2E125}"/>
              </a:ext>
            </a:extLst>
          </p:cNvPr>
          <p:cNvSpPr>
            <a:spLocks noGrp="1"/>
          </p:cNvSpPr>
          <p:nvPr>
            <p:ph type="sldNum" sz="quarter" idx="12"/>
          </p:nvPr>
        </p:nvSpPr>
        <p:spPr/>
        <p:txBody>
          <a:bodyPr/>
          <a:lstStyle/>
          <a:p>
            <a:fld id="{DB959C0E-8296-4D46-94B5-F0394E9301C3}" type="slidenum">
              <a:rPr lang="en-US" smtClean="0"/>
              <a:t>‹#›</a:t>
            </a:fld>
            <a:endParaRPr lang="en-US"/>
          </a:p>
        </p:txBody>
      </p:sp>
    </p:spTree>
    <p:extLst>
      <p:ext uri="{BB962C8B-B14F-4D97-AF65-F5344CB8AC3E}">
        <p14:creationId xmlns:p14="http://schemas.microsoft.com/office/powerpoint/2010/main" val="3032888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60D08-5124-49DF-A5DB-33AB3F335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203BF-1AB1-417C-9D10-B024BA319EF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CE5B1-C332-4D31-9DF0-66C7ED38D44C}"/>
              </a:ext>
            </a:extLst>
          </p:cNvPr>
          <p:cNvSpPr>
            <a:spLocks noGrp="1"/>
          </p:cNvSpPr>
          <p:nvPr>
            <p:ph type="dt" sz="half" idx="10"/>
          </p:nvPr>
        </p:nvSpPr>
        <p:spPr/>
        <p:txBody>
          <a:bodyPr/>
          <a:lstStyle/>
          <a:p>
            <a:fld id="{71A1B1C7-7D70-4843-AE17-1567D4AF52DF}" type="datetimeFigureOut">
              <a:rPr lang="en-US" smtClean="0"/>
              <a:t>3/8/2019</a:t>
            </a:fld>
            <a:endParaRPr lang="en-US"/>
          </a:p>
        </p:txBody>
      </p:sp>
      <p:sp>
        <p:nvSpPr>
          <p:cNvPr id="5" name="Footer Placeholder 4">
            <a:extLst>
              <a:ext uri="{FF2B5EF4-FFF2-40B4-BE49-F238E27FC236}">
                <a16:creationId xmlns:a16="http://schemas.microsoft.com/office/drawing/2014/main" id="{9E01044C-67C9-4B59-9ACC-ECCD2E5C5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C0B99-ED9F-46DB-ADCE-950DEA06EF7B}"/>
              </a:ext>
            </a:extLst>
          </p:cNvPr>
          <p:cNvSpPr>
            <a:spLocks noGrp="1"/>
          </p:cNvSpPr>
          <p:nvPr>
            <p:ph type="sldNum" sz="quarter" idx="12"/>
          </p:nvPr>
        </p:nvSpPr>
        <p:spPr/>
        <p:txBody>
          <a:bodyPr/>
          <a:lstStyle/>
          <a:p>
            <a:fld id="{DB959C0E-8296-4D46-94B5-F0394E9301C3}" type="slidenum">
              <a:rPr lang="en-US" smtClean="0"/>
              <a:t>‹#›</a:t>
            </a:fld>
            <a:endParaRPr lang="en-US"/>
          </a:p>
        </p:txBody>
      </p:sp>
    </p:spTree>
    <p:extLst>
      <p:ext uri="{BB962C8B-B14F-4D97-AF65-F5344CB8AC3E}">
        <p14:creationId xmlns:p14="http://schemas.microsoft.com/office/powerpoint/2010/main" val="2561790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CB262F-BD4C-4574-A066-DBAA150EA4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FD236A-9ED3-4A72-90EE-BCF9D234A16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E79C8-451D-4777-BE6C-0AAB56965194}"/>
              </a:ext>
            </a:extLst>
          </p:cNvPr>
          <p:cNvSpPr>
            <a:spLocks noGrp="1"/>
          </p:cNvSpPr>
          <p:nvPr>
            <p:ph type="dt" sz="half" idx="10"/>
          </p:nvPr>
        </p:nvSpPr>
        <p:spPr/>
        <p:txBody>
          <a:bodyPr/>
          <a:lstStyle/>
          <a:p>
            <a:fld id="{71A1B1C7-7D70-4843-AE17-1567D4AF52DF}" type="datetimeFigureOut">
              <a:rPr lang="en-US" smtClean="0"/>
              <a:t>3/8/2019</a:t>
            </a:fld>
            <a:endParaRPr lang="en-US"/>
          </a:p>
        </p:txBody>
      </p:sp>
      <p:sp>
        <p:nvSpPr>
          <p:cNvPr id="5" name="Footer Placeholder 4">
            <a:extLst>
              <a:ext uri="{FF2B5EF4-FFF2-40B4-BE49-F238E27FC236}">
                <a16:creationId xmlns:a16="http://schemas.microsoft.com/office/drawing/2014/main" id="{7D14E336-A28B-46D9-8FD2-BC1ADE106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D791B-538B-41E1-9B48-7E60865D450D}"/>
              </a:ext>
            </a:extLst>
          </p:cNvPr>
          <p:cNvSpPr>
            <a:spLocks noGrp="1"/>
          </p:cNvSpPr>
          <p:nvPr>
            <p:ph type="sldNum" sz="quarter" idx="12"/>
          </p:nvPr>
        </p:nvSpPr>
        <p:spPr/>
        <p:txBody>
          <a:bodyPr/>
          <a:lstStyle/>
          <a:p>
            <a:fld id="{DB959C0E-8296-4D46-94B5-F0394E9301C3}" type="slidenum">
              <a:rPr lang="en-US" smtClean="0"/>
              <a:t>‹#›</a:t>
            </a:fld>
            <a:endParaRPr lang="en-US"/>
          </a:p>
        </p:txBody>
      </p:sp>
    </p:spTree>
    <p:extLst>
      <p:ext uri="{BB962C8B-B14F-4D97-AF65-F5344CB8AC3E}">
        <p14:creationId xmlns:p14="http://schemas.microsoft.com/office/powerpoint/2010/main" val="288701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5073-2B6A-4034-8D22-9684B746F2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4E73BF-6386-4695-BAC5-C512C37728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F9FA3-A904-41DB-B79A-72E3E5C81079}"/>
              </a:ext>
            </a:extLst>
          </p:cNvPr>
          <p:cNvSpPr>
            <a:spLocks noGrp="1"/>
          </p:cNvSpPr>
          <p:nvPr>
            <p:ph type="dt" sz="half" idx="10"/>
          </p:nvPr>
        </p:nvSpPr>
        <p:spPr/>
        <p:txBody>
          <a:bodyPr/>
          <a:lstStyle/>
          <a:p>
            <a:fld id="{71A1B1C7-7D70-4843-AE17-1567D4AF52DF}" type="datetimeFigureOut">
              <a:rPr lang="en-US" smtClean="0"/>
              <a:t>3/8/2019</a:t>
            </a:fld>
            <a:endParaRPr lang="en-US"/>
          </a:p>
        </p:txBody>
      </p:sp>
      <p:sp>
        <p:nvSpPr>
          <p:cNvPr id="5" name="Footer Placeholder 4">
            <a:extLst>
              <a:ext uri="{FF2B5EF4-FFF2-40B4-BE49-F238E27FC236}">
                <a16:creationId xmlns:a16="http://schemas.microsoft.com/office/drawing/2014/main" id="{D8A2446F-C8DA-4B0E-A4A2-DC7C779CB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B50C-64E5-4A02-AFA3-241F777E18D2}"/>
              </a:ext>
            </a:extLst>
          </p:cNvPr>
          <p:cNvSpPr>
            <a:spLocks noGrp="1"/>
          </p:cNvSpPr>
          <p:nvPr>
            <p:ph type="sldNum" sz="quarter" idx="12"/>
          </p:nvPr>
        </p:nvSpPr>
        <p:spPr/>
        <p:txBody>
          <a:bodyPr/>
          <a:lstStyle/>
          <a:p>
            <a:fld id="{DB959C0E-8296-4D46-94B5-F0394E9301C3}" type="slidenum">
              <a:rPr lang="en-US" smtClean="0"/>
              <a:t>‹#›</a:t>
            </a:fld>
            <a:endParaRPr lang="en-US"/>
          </a:p>
        </p:txBody>
      </p:sp>
    </p:spTree>
    <p:extLst>
      <p:ext uri="{BB962C8B-B14F-4D97-AF65-F5344CB8AC3E}">
        <p14:creationId xmlns:p14="http://schemas.microsoft.com/office/powerpoint/2010/main" val="150214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3568-EFB3-4514-AE9A-494ADDD56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3570A2-5ED5-47A7-B12D-6E57F79FAE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572648-C835-46BC-89A6-19841D2E6404}"/>
              </a:ext>
            </a:extLst>
          </p:cNvPr>
          <p:cNvSpPr>
            <a:spLocks noGrp="1"/>
          </p:cNvSpPr>
          <p:nvPr>
            <p:ph type="dt" sz="half" idx="10"/>
          </p:nvPr>
        </p:nvSpPr>
        <p:spPr/>
        <p:txBody>
          <a:bodyPr/>
          <a:lstStyle/>
          <a:p>
            <a:fld id="{71A1B1C7-7D70-4843-AE17-1567D4AF52DF}" type="datetimeFigureOut">
              <a:rPr lang="en-US" smtClean="0"/>
              <a:t>3/8/2019</a:t>
            </a:fld>
            <a:endParaRPr lang="en-US"/>
          </a:p>
        </p:txBody>
      </p:sp>
      <p:sp>
        <p:nvSpPr>
          <p:cNvPr id="5" name="Footer Placeholder 4">
            <a:extLst>
              <a:ext uri="{FF2B5EF4-FFF2-40B4-BE49-F238E27FC236}">
                <a16:creationId xmlns:a16="http://schemas.microsoft.com/office/drawing/2014/main" id="{3D379632-ED6A-4AAA-AB3B-5AC402A5C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70346-14B2-4B9E-804E-FD1D8D5C3A07}"/>
              </a:ext>
            </a:extLst>
          </p:cNvPr>
          <p:cNvSpPr>
            <a:spLocks noGrp="1"/>
          </p:cNvSpPr>
          <p:nvPr>
            <p:ph type="sldNum" sz="quarter" idx="12"/>
          </p:nvPr>
        </p:nvSpPr>
        <p:spPr/>
        <p:txBody>
          <a:bodyPr/>
          <a:lstStyle/>
          <a:p>
            <a:fld id="{DB959C0E-8296-4D46-94B5-F0394E9301C3}" type="slidenum">
              <a:rPr lang="en-US" smtClean="0"/>
              <a:t>‹#›</a:t>
            </a:fld>
            <a:endParaRPr lang="en-US"/>
          </a:p>
        </p:txBody>
      </p:sp>
    </p:spTree>
    <p:extLst>
      <p:ext uri="{BB962C8B-B14F-4D97-AF65-F5344CB8AC3E}">
        <p14:creationId xmlns:p14="http://schemas.microsoft.com/office/powerpoint/2010/main" val="167621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AFF4F-17AF-4C7E-8C46-5930CEF8B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CF1689-0912-46FC-A411-C91AD5D3B7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F32F61-F46D-4195-AE2D-04515BA0FE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C01A04-E6CC-454E-91C9-E76050AF7890}"/>
              </a:ext>
            </a:extLst>
          </p:cNvPr>
          <p:cNvSpPr>
            <a:spLocks noGrp="1"/>
          </p:cNvSpPr>
          <p:nvPr>
            <p:ph type="dt" sz="half" idx="10"/>
          </p:nvPr>
        </p:nvSpPr>
        <p:spPr/>
        <p:txBody>
          <a:bodyPr/>
          <a:lstStyle/>
          <a:p>
            <a:fld id="{71A1B1C7-7D70-4843-AE17-1567D4AF52DF}" type="datetimeFigureOut">
              <a:rPr lang="en-US" smtClean="0"/>
              <a:t>3/8/2019</a:t>
            </a:fld>
            <a:endParaRPr lang="en-US"/>
          </a:p>
        </p:txBody>
      </p:sp>
      <p:sp>
        <p:nvSpPr>
          <p:cNvPr id="6" name="Footer Placeholder 5">
            <a:extLst>
              <a:ext uri="{FF2B5EF4-FFF2-40B4-BE49-F238E27FC236}">
                <a16:creationId xmlns:a16="http://schemas.microsoft.com/office/drawing/2014/main" id="{3E74FC8E-0459-4B88-A9DF-069A72C1D6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DEE1AE-5D51-443C-951D-F2119AD85CC8}"/>
              </a:ext>
            </a:extLst>
          </p:cNvPr>
          <p:cNvSpPr>
            <a:spLocks noGrp="1"/>
          </p:cNvSpPr>
          <p:nvPr>
            <p:ph type="sldNum" sz="quarter" idx="12"/>
          </p:nvPr>
        </p:nvSpPr>
        <p:spPr/>
        <p:txBody>
          <a:bodyPr/>
          <a:lstStyle/>
          <a:p>
            <a:fld id="{DB959C0E-8296-4D46-94B5-F0394E9301C3}" type="slidenum">
              <a:rPr lang="en-US" smtClean="0"/>
              <a:t>‹#›</a:t>
            </a:fld>
            <a:endParaRPr lang="en-US"/>
          </a:p>
        </p:txBody>
      </p:sp>
    </p:spTree>
    <p:extLst>
      <p:ext uri="{BB962C8B-B14F-4D97-AF65-F5344CB8AC3E}">
        <p14:creationId xmlns:p14="http://schemas.microsoft.com/office/powerpoint/2010/main" val="587339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C077-EE13-4F6B-AB48-47441FADBD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94D8C3-69B9-4B88-890C-97385327EC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FFB2BE-5458-47AB-B8F3-98EC735F2B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71E548-E3E1-48BB-A234-AC5C68E36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C58CAF-EB4E-45C2-A316-8E3EF598605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934666-19DB-4620-80F2-6C113FAF3503}"/>
              </a:ext>
            </a:extLst>
          </p:cNvPr>
          <p:cNvSpPr>
            <a:spLocks noGrp="1"/>
          </p:cNvSpPr>
          <p:nvPr>
            <p:ph type="dt" sz="half" idx="10"/>
          </p:nvPr>
        </p:nvSpPr>
        <p:spPr/>
        <p:txBody>
          <a:bodyPr/>
          <a:lstStyle/>
          <a:p>
            <a:fld id="{71A1B1C7-7D70-4843-AE17-1567D4AF52DF}" type="datetimeFigureOut">
              <a:rPr lang="en-US" smtClean="0"/>
              <a:t>3/8/2019</a:t>
            </a:fld>
            <a:endParaRPr lang="en-US"/>
          </a:p>
        </p:txBody>
      </p:sp>
      <p:sp>
        <p:nvSpPr>
          <p:cNvPr id="8" name="Footer Placeholder 7">
            <a:extLst>
              <a:ext uri="{FF2B5EF4-FFF2-40B4-BE49-F238E27FC236}">
                <a16:creationId xmlns:a16="http://schemas.microsoft.com/office/drawing/2014/main" id="{B8A5AF47-FFE9-48DD-A251-553D1184ED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5E79FB-D81C-44AD-9F42-184CC135AC03}"/>
              </a:ext>
            </a:extLst>
          </p:cNvPr>
          <p:cNvSpPr>
            <a:spLocks noGrp="1"/>
          </p:cNvSpPr>
          <p:nvPr>
            <p:ph type="sldNum" sz="quarter" idx="12"/>
          </p:nvPr>
        </p:nvSpPr>
        <p:spPr/>
        <p:txBody>
          <a:bodyPr/>
          <a:lstStyle/>
          <a:p>
            <a:fld id="{DB959C0E-8296-4D46-94B5-F0394E9301C3}" type="slidenum">
              <a:rPr lang="en-US" smtClean="0"/>
              <a:t>‹#›</a:t>
            </a:fld>
            <a:endParaRPr lang="en-US"/>
          </a:p>
        </p:txBody>
      </p:sp>
    </p:spTree>
    <p:extLst>
      <p:ext uri="{BB962C8B-B14F-4D97-AF65-F5344CB8AC3E}">
        <p14:creationId xmlns:p14="http://schemas.microsoft.com/office/powerpoint/2010/main" val="108150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843E-8912-4B8D-9CDE-B7CE598E9A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59B1D7-9FBF-4A15-82AB-CABB707518C6}"/>
              </a:ext>
            </a:extLst>
          </p:cNvPr>
          <p:cNvSpPr>
            <a:spLocks noGrp="1"/>
          </p:cNvSpPr>
          <p:nvPr>
            <p:ph type="dt" sz="half" idx="10"/>
          </p:nvPr>
        </p:nvSpPr>
        <p:spPr/>
        <p:txBody>
          <a:bodyPr/>
          <a:lstStyle/>
          <a:p>
            <a:fld id="{71A1B1C7-7D70-4843-AE17-1567D4AF52DF}" type="datetimeFigureOut">
              <a:rPr lang="en-US" smtClean="0"/>
              <a:t>3/8/2019</a:t>
            </a:fld>
            <a:endParaRPr lang="en-US"/>
          </a:p>
        </p:txBody>
      </p:sp>
      <p:sp>
        <p:nvSpPr>
          <p:cNvPr id="4" name="Footer Placeholder 3">
            <a:extLst>
              <a:ext uri="{FF2B5EF4-FFF2-40B4-BE49-F238E27FC236}">
                <a16:creationId xmlns:a16="http://schemas.microsoft.com/office/drawing/2014/main" id="{92BA2A4D-E634-4612-9ABB-EE227F13B2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277EB-858A-4361-A8A0-39BD030592FA}"/>
              </a:ext>
            </a:extLst>
          </p:cNvPr>
          <p:cNvSpPr>
            <a:spLocks noGrp="1"/>
          </p:cNvSpPr>
          <p:nvPr>
            <p:ph type="sldNum" sz="quarter" idx="12"/>
          </p:nvPr>
        </p:nvSpPr>
        <p:spPr/>
        <p:txBody>
          <a:bodyPr/>
          <a:lstStyle/>
          <a:p>
            <a:fld id="{DB959C0E-8296-4D46-94B5-F0394E9301C3}" type="slidenum">
              <a:rPr lang="en-US" smtClean="0"/>
              <a:t>‹#›</a:t>
            </a:fld>
            <a:endParaRPr lang="en-US"/>
          </a:p>
        </p:txBody>
      </p:sp>
    </p:spTree>
    <p:extLst>
      <p:ext uri="{BB962C8B-B14F-4D97-AF65-F5344CB8AC3E}">
        <p14:creationId xmlns:p14="http://schemas.microsoft.com/office/powerpoint/2010/main" val="2779426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8AA274-7506-414E-9979-1103A3FBF770}"/>
              </a:ext>
            </a:extLst>
          </p:cNvPr>
          <p:cNvSpPr>
            <a:spLocks noGrp="1"/>
          </p:cNvSpPr>
          <p:nvPr>
            <p:ph type="dt" sz="half" idx="10"/>
          </p:nvPr>
        </p:nvSpPr>
        <p:spPr/>
        <p:txBody>
          <a:bodyPr/>
          <a:lstStyle/>
          <a:p>
            <a:fld id="{71A1B1C7-7D70-4843-AE17-1567D4AF52DF}" type="datetimeFigureOut">
              <a:rPr lang="en-US" smtClean="0"/>
              <a:t>3/8/2019</a:t>
            </a:fld>
            <a:endParaRPr lang="en-US"/>
          </a:p>
        </p:txBody>
      </p:sp>
      <p:sp>
        <p:nvSpPr>
          <p:cNvPr id="3" name="Footer Placeholder 2">
            <a:extLst>
              <a:ext uri="{FF2B5EF4-FFF2-40B4-BE49-F238E27FC236}">
                <a16:creationId xmlns:a16="http://schemas.microsoft.com/office/drawing/2014/main" id="{527E4008-D1F2-4F7F-8DE8-970322C9A4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28E20A-89BE-4BE4-81A3-6CADB8CDE479}"/>
              </a:ext>
            </a:extLst>
          </p:cNvPr>
          <p:cNvSpPr>
            <a:spLocks noGrp="1"/>
          </p:cNvSpPr>
          <p:nvPr>
            <p:ph type="sldNum" sz="quarter" idx="12"/>
          </p:nvPr>
        </p:nvSpPr>
        <p:spPr/>
        <p:txBody>
          <a:bodyPr/>
          <a:lstStyle/>
          <a:p>
            <a:fld id="{DB959C0E-8296-4D46-94B5-F0394E9301C3}" type="slidenum">
              <a:rPr lang="en-US" smtClean="0"/>
              <a:t>‹#›</a:t>
            </a:fld>
            <a:endParaRPr lang="en-US"/>
          </a:p>
        </p:txBody>
      </p:sp>
    </p:spTree>
    <p:extLst>
      <p:ext uri="{BB962C8B-B14F-4D97-AF65-F5344CB8AC3E}">
        <p14:creationId xmlns:p14="http://schemas.microsoft.com/office/powerpoint/2010/main" val="2784610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C53D-9B45-44F6-AA2C-C97FBFEF6C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0143FE-1767-49DF-9CAB-F27FCA20B5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DA2457-F68F-4717-9D2A-4E0064CC3D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0F4C52-EE3C-4705-BE12-EA2378C5AC79}"/>
              </a:ext>
            </a:extLst>
          </p:cNvPr>
          <p:cNvSpPr>
            <a:spLocks noGrp="1"/>
          </p:cNvSpPr>
          <p:nvPr>
            <p:ph type="dt" sz="half" idx="10"/>
          </p:nvPr>
        </p:nvSpPr>
        <p:spPr/>
        <p:txBody>
          <a:bodyPr/>
          <a:lstStyle/>
          <a:p>
            <a:fld id="{71A1B1C7-7D70-4843-AE17-1567D4AF52DF}" type="datetimeFigureOut">
              <a:rPr lang="en-US" smtClean="0"/>
              <a:t>3/8/2019</a:t>
            </a:fld>
            <a:endParaRPr lang="en-US"/>
          </a:p>
        </p:txBody>
      </p:sp>
      <p:sp>
        <p:nvSpPr>
          <p:cNvPr id="6" name="Footer Placeholder 5">
            <a:extLst>
              <a:ext uri="{FF2B5EF4-FFF2-40B4-BE49-F238E27FC236}">
                <a16:creationId xmlns:a16="http://schemas.microsoft.com/office/drawing/2014/main" id="{AB2B5A07-3F60-4554-B7E9-F1FF59649E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B6483-AFA2-4F9C-A693-D754A000A02F}"/>
              </a:ext>
            </a:extLst>
          </p:cNvPr>
          <p:cNvSpPr>
            <a:spLocks noGrp="1"/>
          </p:cNvSpPr>
          <p:nvPr>
            <p:ph type="sldNum" sz="quarter" idx="12"/>
          </p:nvPr>
        </p:nvSpPr>
        <p:spPr/>
        <p:txBody>
          <a:bodyPr/>
          <a:lstStyle/>
          <a:p>
            <a:fld id="{DB959C0E-8296-4D46-94B5-F0394E9301C3}" type="slidenum">
              <a:rPr lang="en-US" smtClean="0"/>
              <a:t>‹#›</a:t>
            </a:fld>
            <a:endParaRPr lang="en-US"/>
          </a:p>
        </p:txBody>
      </p:sp>
    </p:spTree>
    <p:extLst>
      <p:ext uri="{BB962C8B-B14F-4D97-AF65-F5344CB8AC3E}">
        <p14:creationId xmlns:p14="http://schemas.microsoft.com/office/powerpoint/2010/main" val="146296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40856-07E2-424B-9D34-16303C399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1EAE2B-E5FE-4ABB-B13A-4D3E012BC1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404AEA-1E77-4C28-8F3C-E92216593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1EA0CD-90AF-4259-8A26-6C57F63DE082}"/>
              </a:ext>
            </a:extLst>
          </p:cNvPr>
          <p:cNvSpPr>
            <a:spLocks noGrp="1"/>
          </p:cNvSpPr>
          <p:nvPr>
            <p:ph type="dt" sz="half" idx="10"/>
          </p:nvPr>
        </p:nvSpPr>
        <p:spPr/>
        <p:txBody>
          <a:bodyPr/>
          <a:lstStyle/>
          <a:p>
            <a:fld id="{71A1B1C7-7D70-4843-AE17-1567D4AF52DF}" type="datetimeFigureOut">
              <a:rPr lang="en-US" smtClean="0"/>
              <a:t>3/8/2019</a:t>
            </a:fld>
            <a:endParaRPr lang="en-US"/>
          </a:p>
        </p:txBody>
      </p:sp>
      <p:sp>
        <p:nvSpPr>
          <p:cNvPr id="6" name="Footer Placeholder 5">
            <a:extLst>
              <a:ext uri="{FF2B5EF4-FFF2-40B4-BE49-F238E27FC236}">
                <a16:creationId xmlns:a16="http://schemas.microsoft.com/office/drawing/2014/main" id="{77EAC9FA-9664-485C-893C-B017CC6749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1244F-639C-4EFC-BD42-343756D3BC6C}"/>
              </a:ext>
            </a:extLst>
          </p:cNvPr>
          <p:cNvSpPr>
            <a:spLocks noGrp="1"/>
          </p:cNvSpPr>
          <p:nvPr>
            <p:ph type="sldNum" sz="quarter" idx="12"/>
          </p:nvPr>
        </p:nvSpPr>
        <p:spPr/>
        <p:txBody>
          <a:bodyPr/>
          <a:lstStyle/>
          <a:p>
            <a:fld id="{DB959C0E-8296-4D46-94B5-F0394E9301C3}" type="slidenum">
              <a:rPr lang="en-US" smtClean="0"/>
              <a:t>‹#›</a:t>
            </a:fld>
            <a:endParaRPr lang="en-US"/>
          </a:p>
        </p:txBody>
      </p:sp>
    </p:spTree>
    <p:extLst>
      <p:ext uri="{BB962C8B-B14F-4D97-AF65-F5344CB8AC3E}">
        <p14:creationId xmlns:p14="http://schemas.microsoft.com/office/powerpoint/2010/main" val="3928869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D9E50C-354B-4E4D-9919-62A828841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A38D2E-F452-4580-A628-6EAA4B9344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C1F2A-C911-4DF6-9569-C38D132B00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1B1C7-7D70-4843-AE17-1567D4AF52DF}" type="datetimeFigureOut">
              <a:rPr lang="en-US" smtClean="0"/>
              <a:t>3/8/2019</a:t>
            </a:fld>
            <a:endParaRPr lang="en-US"/>
          </a:p>
        </p:txBody>
      </p:sp>
      <p:sp>
        <p:nvSpPr>
          <p:cNvPr id="5" name="Footer Placeholder 4">
            <a:extLst>
              <a:ext uri="{FF2B5EF4-FFF2-40B4-BE49-F238E27FC236}">
                <a16:creationId xmlns:a16="http://schemas.microsoft.com/office/drawing/2014/main" id="{2FA5AC7B-7297-4264-B646-8988DC239C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94A05D-C2A3-4455-87C1-DD602BB071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959C0E-8296-4D46-94B5-F0394E9301C3}" type="slidenum">
              <a:rPr lang="en-US" smtClean="0"/>
              <a:t>‹#›</a:t>
            </a:fld>
            <a:endParaRPr lang="en-US"/>
          </a:p>
        </p:txBody>
      </p:sp>
    </p:spTree>
    <p:extLst>
      <p:ext uri="{BB962C8B-B14F-4D97-AF65-F5344CB8AC3E}">
        <p14:creationId xmlns:p14="http://schemas.microsoft.com/office/powerpoint/2010/main" val="2081012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A09312-69EF-4FE5-8D77-426FBB8B27D4}"/>
              </a:ext>
            </a:extLst>
          </p:cNvPr>
          <p:cNvPicPr>
            <a:picLocks noChangeAspect="1"/>
          </p:cNvPicPr>
          <p:nvPr/>
        </p:nvPicPr>
        <p:blipFill>
          <a:blip r:embed="rId2"/>
          <a:stretch>
            <a:fillRect/>
          </a:stretch>
        </p:blipFill>
        <p:spPr>
          <a:xfrm>
            <a:off x="2642370" y="0"/>
            <a:ext cx="6907259" cy="6858000"/>
          </a:xfrm>
          <a:prstGeom prst="rect">
            <a:avLst/>
          </a:prstGeom>
        </p:spPr>
      </p:pic>
      <p:sp>
        <p:nvSpPr>
          <p:cNvPr id="3" name="Subtitle 2">
            <a:extLst>
              <a:ext uri="{FF2B5EF4-FFF2-40B4-BE49-F238E27FC236}">
                <a16:creationId xmlns:a16="http://schemas.microsoft.com/office/drawing/2014/main" id="{25F2BA86-0AC2-4FF5-BE73-8811CE9CDABB}"/>
              </a:ext>
            </a:extLst>
          </p:cNvPr>
          <p:cNvSpPr>
            <a:spLocks noGrp="1"/>
          </p:cNvSpPr>
          <p:nvPr>
            <p:ph type="subTitle" idx="1"/>
          </p:nvPr>
        </p:nvSpPr>
        <p:spPr>
          <a:xfrm>
            <a:off x="2642369" y="2837487"/>
            <a:ext cx="6907259" cy="1965332"/>
          </a:xfrm>
          <a:solidFill>
            <a:schemeClr val="bg1"/>
          </a:solidFill>
        </p:spPr>
        <p:txBody>
          <a:bodyPr>
            <a:normAutofit/>
          </a:bodyPr>
          <a:lstStyle/>
          <a:p>
            <a:r>
              <a:rPr lang="en-US" dirty="0"/>
              <a:t>Machine Learning From Las Vegas: Analyzing big datasets of online reviews for improved placemaking guidelines</a:t>
            </a:r>
          </a:p>
          <a:p>
            <a:r>
              <a:rPr lang="en-US" u="sng" dirty="0"/>
              <a:t>Yang Song, Evan Lecy, Dominic Fischer, </a:t>
            </a:r>
            <a:r>
              <a:rPr lang="en-US" u="sng" dirty="0" err="1"/>
              <a:t>Runzi</a:t>
            </a:r>
            <a:r>
              <a:rPr lang="en-US" u="sng" dirty="0"/>
              <a:t> Wang</a:t>
            </a:r>
          </a:p>
        </p:txBody>
      </p:sp>
    </p:spTree>
    <p:extLst>
      <p:ext uri="{BB962C8B-B14F-4D97-AF65-F5344CB8AC3E}">
        <p14:creationId xmlns:p14="http://schemas.microsoft.com/office/powerpoint/2010/main" val="1060226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004D2696-3096-46E5-B40B-5E2710041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3" y="0"/>
            <a:ext cx="10972594" cy="6858000"/>
          </a:xfrm>
          <a:prstGeom prst="rect">
            <a:avLst/>
          </a:prstGeom>
        </p:spPr>
      </p:pic>
    </p:spTree>
    <p:extLst>
      <p:ext uri="{BB962C8B-B14F-4D97-AF65-F5344CB8AC3E}">
        <p14:creationId xmlns:p14="http://schemas.microsoft.com/office/powerpoint/2010/main" val="80595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CF8D000-8B75-49D7-99D7-874FB7D62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3" y="0"/>
            <a:ext cx="10972594" cy="6858000"/>
          </a:xfrm>
          <a:prstGeom prst="rect">
            <a:avLst/>
          </a:prstGeom>
        </p:spPr>
      </p:pic>
    </p:spTree>
    <p:extLst>
      <p:ext uri="{BB962C8B-B14F-4D97-AF65-F5344CB8AC3E}">
        <p14:creationId xmlns:p14="http://schemas.microsoft.com/office/powerpoint/2010/main" val="1000349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08F5EB80-35E7-4EBE-9DF8-073744D9C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3" y="0"/>
            <a:ext cx="10972594" cy="6858000"/>
          </a:xfrm>
          <a:prstGeom prst="rect">
            <a:avLst/>
          </a:prstGeom>
        </p:spPr>
      </p:pic>
    </p:spTree>
    <p:extLst>
      <p:ext uri="{BB962C8B-B14F-4D97-AF65-F5344CB8AC3E}">
        <p14:creationId xmlns:p14="http://schemas.microsoft.com/office/powerpoint/2010/main" val="4150463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5D25B06-955C-41A2-B3DE-70051F0FE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3" y="0"/>
            <a:ext cx="10972594" cy="6858000"/>
          </a:xfrm>
          <a:prstGeom prst="rect">
            <a:avLst/>
          </a:prstGeom>
        </p:spPr>
      </p:pic>
    </p:spTree>
    <p:extLst>
      <p:ext uri="{BB962C8B-B14F-4D97-AF65-F5344CB8AC3E}">
        <p14:creationId xmlns:p14="http://schemas.microsoft.com/office/powerpoint/2010/main" val="1025635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07F9671-8A49-40C2-A679-85087323F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3" y="0"/>
            <a:ext cx="10972594" cy="6858000"/>
          </a:xfrm>
          <a:prstGeom prst="rect">
            <a:avLst/>
          </a:prstGeom>
        </p:spPr>
      </p:pic>
    </p:spTree>
    <p:extLst>
      <p:ext uri="{BB962C8B-B14F-4D97-AF65-F5344CB8AC3E}">
        <p14:creationId xmlns:p14="http://schemas.microsoft.com/office/powerpoint/2010/main" val="470118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CFBFC4E-6FC8-45EE-A4F7-016B5BF97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3" y="0"/>
            <a:ext cx="10972594" cy="6858000"/>
          </a:xfrm>
          <a:prstGeom prst="rect">
            <a:avLst/>
          </a:prstGeom>
        </p:spPr>
      </p:pic>
    </p:spTree>
    <p:extLst>
      <p:ext uri="{BB962C8B-B14F-4D97-AF65-F5344CB8AC3E}">
        <p14:creationId xmlns:p14="http://schemas.microsoft.com/office/powerpoint/2010/main" val="4067600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618BF6A1-8D75-443D-BDE9-C3033AFDF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3" y="0"/>
            <a:ext cx="10972594" cy="6858000"/>
          </a:xfrm>
          <a:prstGeom prst="rect">
            <a:avLst/>
          </a:prstGeom>
        </p:spPr>
      </p:pic>
    </p:spTree>
    <p:extLst>
      <p:ext uri="{BB962C8B-B14F-4D97-AF65-F5344CB8AC3E}">
        <p14:creationId xmlns:p14="http://schemas.microsoft.com/office/powerpoint/2010/main" val="3196703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37A6C502-54E1-4890-BEDF-3F4840A24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3" y="0"/>
            <a:ext cx="10972594" cy="6858000"/>
          </a:xfrm>
          <a:prstGeom prst="rect">
            <a:avLst/>
          </a:prstGeom>
        </p:spPr>
      </p:pic>
    </p:spTree>
    <p:extLst>
      <p:ext uri="{BB962C8B-B14F-4D97-AF65-F5344CB8AC3E}">
        <p14:creationId xmlns:p14="http://schemas.microsoft.com/office/powerpoint/2010/main" val="1124014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CDA4735F-48A2-48CE-870C-DB173506AFDD}"/>
              </a:ext>
            </a:extLst>
          </p:cNvPr>
          <p:cNvSpPr>
            <a:spLocks noGrp="1"/>
          </p:cNvSpPr>
          <p:nvPr>
            <p:ph type="subTitle" idx="1"/>
          </p:nvPr>
        </p:nvSpPr>
        <p:spPr>
          <a:xfrm>
            <a:off x="2642370" y="3023363"/>
            <a:ext cx="6907259" cy="811273"/>
          </a:xfrm>
          <a:solidFill>
            <a:schemeClr val="bg1"/>
          </a:solidFill>
        </p:spPr>
        <p:txBody>
          <a:bodyPr>
            <a:normAutofit/>
          </a:bodyPr>
          <a:lstStyle/>
          <a:p>
            <a:r>
              <a:rPr lang="en-US" sz="4800" dirty="0"/>
              <a:t>! Thank You !</a:t>
            </a:r>
          </a:p>
        </p:txBody>
      </p:sp>
    </p:spTree>
    <p:extLst>
      <p:ext uri="{BB962C8B-B14F-4D97-AF65-F5344CB8AC3E}">
        <p14:creationId xmlns:p14="http://schemas.microsoft.com/office/powerpoint/2010/main" val="4210482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C7157-247C-4013-9EB7-E59D56644ADD}"/>
              </a:ext>
            </a:extLst>
          </p:cNvPr>
          <p:cNvSpPr txBox="1"/>
          <p:nvPr/>
        </p:nvSpPr>
        <p:spPr>
          <a:xfrm>
            <a:off x="949911" y="648070"/>
            <a:ext cx="6658252" cy="646331"/>
          </a:xfrm>
          <a:prstGeom prst="rect">
            <a:avLst/>
          </a:prstGeom>
          <a:noFill/>
        </p:spPr>
        <p:txBody>
          <a:bodyPr wrap="square" rtlCol="0">
            <a:spAutoFit/>
          </a:bodyPr>
          <a:lstStyle/>
          <a:p>
            <a:r>
              <a:rPr lang="en-US" sz="3600" dirty="0"/>
              <a:t>Urban design Considerations</a:t>
            </a:r>
          </a:p>
        </p:txBody>
      </p:sp>
      <p:sp>
        <p:nvSpPr>
          <p:cNvPr id="9" name="TextBox 8">
            <a:extLst>
              <a:ext uri="{FF2B5EF4-FFF2-40B4-BE49-F238E27FC236}">
                <a16:creationId xmlns:a16="http://schemas.microsoft.com/office/drawing/2014/main" id="{FC99B450-B036-41AF-80AE-137DA8B70632}"/>
              </a:ext>
            </a:extLst>
          </p:cNvPr>
          <p:cNvSpPr txBox="1"/>
          <p:nvPr/>
        </p:nvSpPr>
        <p:spPr>
          <a:xfrm>
            <a:off x="949912" y="1428434"/>
            <a:ext cx="844808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Needs, Concerns and Situations in Public domains.</a:t>
            </a:r>
          </a:p>
          <a:p>
            <a:pPr marL="285750" indent="-285750">
              <a:buFont typeface="Arial" panose="020B0604020202020204" pitchFamily="34" charset="0"/>
              <a:buChar char="•"/>
            </a:pPr>
            <a:r>
              <a:rPr lang="en-US" dirty="0"/>
              <a:t>How we know our design intervention is what the public wants?</a:t>
            </a:r>
          </a:p>
          <a:p>
            <a:pPr marL="285750" indent="-285750">
              <a:buFont typeface="Arial" panose="020B0604020202020204" pitchFamily="34" charset="0"/>
              <a:buChar char="•"/>
            </a:pPr>
            <a:r>
              <a:rPr lang="en-US" dirty="0"/>
              <a:t>Designers’ bias + limitations to serve a broad spectrum of people(Dobbins, 2009)</a:t>
            </a:r>
          </a:p>
          <a:p>
            <a:endParaRPr lang="en-US" dirty="0"/>
          </a:p>
        </p:txBody>
      </p:sp>
      <p:pic>
        <p:nvPicPr>
          <p:cNvPr id="2050" name="Picture 2" descr="Image result for bias">
            <a:extLst>
              <a:ext uri="{FF2B5EF4-FFF2-40B4-BE49-F238E27FC236}">
                <a16:creationId xmlns:a16="http://schemas.microsoft.com/office/drawing/2014/main" id="{87A6E4BB-0CC9-404C-989F-130D3EEB8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288" y="2762796"/>
            <a:ext cx="5320145" cy="299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047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089A4CB8-EEE1-4CF8-8BF7-0A0A9FAA619A}"/>
              </a:ext>
            </a:extLst>
          </p:cNvPr>
          <p:cNvPicPr>
            <a:picLocks noChangeAspect="1"/>
          </p:cNvPicPr>
          <p:nvPr/>
        </p:nvPicPr>
        <p:blipFill rotWithShape="1">
          <a:blip r:embed="rId2">
            <a:extLst>
              <a:ext uri="{28A0092B-C50C-407E-A947-70E740481C1C}">
                <a14:useLocalDpi xmlns:a14="http://schemas.microsoft.com/office/drawing/2010/main" val="0"/>
              </a:ext>
            </a:extLst>
          </a:blip>
          <a:srcRect l="3724" t="18826" r="23434"/>
          <a:stretch/>
        </p:blipFill>
        <p:spPr>
          <a:xfrm>
            <a:off x="949911" y="1251487"/>
            <a:ext cx="6252427" cy="4355026"/>
          </a:xfrm>
          <a:prstGeom prst="rect">
            <a:avLst/>
          </a:prstGeom>
        </p:spPr>
      </p:pic>
      <p:sp>
        <p:nvSpPr>
          <p:cNvPr id="7" name="TextBox 6">
            <a:extLst>
              <a:ext uri="{FF2B5EF4-FFF2-40B4-BE49-F238E27FC236}">
                <a16:creationId xmlns:a16="http://schemas.microsoft.com/office/drawing/2014/main" id="{F8EC8994-60B4-404F-89D8-9514C2B0EE42}"/>
              </a:ext>
            </a:extLst>
          </p:cNvPr>
          <p:cNvSpPr txBox="1"/>
          <p:nvPr/>
        </p:nvSpPr>
        <p:spPr>
          <a:xfrm>
            <a:off x="949911" y="648070"/>
            <a:ext cx="6658252" cy="584775"/>
          </a:xfrm>
          <a:prstGeom prst="rect">
            <a:avLst/>
          </a:prstGeom>
          <a:noFill/>
        </p:spPr>
        <p:txBody>
          <a:bodyPr wrap="square" rtlCol="0">
            <a:spAutoFit/>
          </a:bodyPr>
          <a:lstStyle/>
          <a:p>
            <a:r>
              <a:rPr lang="en-US" sz="3200" dirty="0"/>
              <a:t>Public Meetings/surveys/fieldworks</a:t>
            </a:r>
          </a:p>
        </p:txBody>
      </p:sp>
      <p:sp>
        <p:nvSpPr>
          <p:cNvPr id="8" name="TextBox 7">
            <a:extLst>
              <a:ext uri="{FF2B5EF4-FFF2-40B4-BE49-F238E27FC236}">
                <a16:creationId xmlns:a16="http://schemas.microsoft.com/office/drawing/2014/main" id="{349F8471-8704-49E4-B68D-9E2DF25A6B4B}"/>
              </a:ext>
            </a:extLst>
          </p:cNvPr>
          <p:cNvSpPr txBox="1"/>
          <p:nvPr/>
        </p:nvSpPr>
        <p:spPr>
          <a:xfrm>
            <a:off x="7608163" y="1499456"/>
            <a:ext cx="3387817" cy="3139321"/>
          </a:xfrm>
          <a:prstGeom prst="rect">
            <a:avLst/>
          </a:prstGeom>
          <a:noFill/>
        </p:spPr>
        <p:txBody>
          <a:bodyPr wrap="square" rtlCol="0">
            <a:spAutoFit/>
          </a:bodyPr>
          <a:lstStyle/>
          <a:p>
            <a:pPr marL="285750" indent="-285750">
              <a:buFont typeface="Arial" panose="020B0604020202020204" pitchFamily="34" charset="0"/>
              <a:buChar char="•"/>
            </a:pPr>
            <a:r>
              <a:rPr lang="en-US" dirty="0"/>
              <a:t>Needs, Concerns and Situations in Public domains.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we know our design intervention is what the public wants?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Designers’ bias + limitations to serve a broad spectrum of people(Dobbins, 2009)</a:t>
            </a:r>
          </a:p>
          <a:p>
            <a:endParaRPr lang="en-US" dirty="0"/>
          </a:p>
        </p:txBody>
      </p:sp>
    </p:spTree>
    <p:extLst>
      <p:ext uri="{BB962C8B-B14F-4D97-AF65-F5344CB8AC3E}">
        <p14:creationId xmlns:p14="http://schemas.microsoft.com/office/powerpoint/2010/main" val="3001461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C7157-247C-4013-9EB7-E59D56644ADD}"/>
              </a:ext>
            </a:extLst>
          </p:cNvPr>
          <p:cNvSpPr txBox="1"/>
          <p:nvPr/>
        </p:nvSpPr>
        <p:spPr>
          <a:xfrm>
            <a:off x="949911" y="648070"/>
            <a:ext cx="6658252" cy="584775"/>
          </a:xfrm>
          <a:prstGeom prst="rect">
            <a:avLst/>
          </a:prstGeom>
          <a:noFill/>
        </p:spPr>
        <p:txBody>
          <a:bodyPr wrap="square" rtlCol="0">
            <a:spAutoFit/>
          </a:bodyPr>
          <a:lstStyle/>
          <a:p>
            <a:r>
              <a:rPr lang="en-US" sz="3200" dirty="0"/>
              <a:t>Public Meetings/surveys/fieldworks</a:t>
            </a:r>
          </a:p>
        </p:txBody>
      </p:sp>
      <p:sp>
        <p:nvSpPr>
          <p:cNvPr id="9" name="TextBox 8">
            <a:extLst>
              <a:ext uri="{FF2B5EF4-FFF2-40B4-BE49-F238E27FC236}">
                <a16:creationId xmlns:a16="http://schemas.microsoft.com/office/drawing/2014/main" id="{FC99B450-B036-41AF-80AE-137DA8B70632}"/>
              </a:ext>
            </a:extLst>
          </p:cNvPr>
          <p:cNvSpPr txBox="1"/>
          <p:nvPr/>
        </p:nvSpPr>
        <p:spPr>
          <a:xfrm>
            <a:off x="632236" y="1428434"/>
            <a:ext cx="665825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Oversimplification issues </a:t>
            </a:r>
            <a:r>
              <a:rPr lang="en-US" i="1" dirty="0">
                <a:solidFill>
                  <a:schemeClr val="accent1">
                    <a:lumMod val="60000"/>
                    <a:lumOff val="40000"/>
                  </a:schemeClr>
                </a:solidFill>
              </a:rPr>
              <a:t>(pre-conceived categories represents a biased and overly simple view of reality)</a:t>
            </a:r>
            <a:br>
              <a:rPr lang="en-US" i="1" dirty="0">
                <a:solidFill>
                  <a:schemeClr val="accent1">
                    <a:lumMod val="60000"/>
                    <a:lumOff val="40000"/>
                  </a:schemeClr>
                </a:solidFill>
              </a:rPr>
            </a:br>
            <a:endParaRPr lang="en-US" i="1" dirty="0">
              <a:solidFill>
                <a:schemeClr val="accent1">
                  <a:lumMod val="60000"/>
                  <a:lumOff val="40000"/>
                </a:schemeClr>
              </a:solidFill>
            </a:endParaRPr>
          </a:p>
          <a:p>
            <a:pPr marL="285750" indent="-285750">
              <a:buFont typeface="Arial" panose="020B0604020202020204" pitchFamily="34" charset="0"/>
              <a:buChar char="•"/>
            </a:pPr>
            <a:r>
              <a:rPr lang="en-US" dirty="0"/>
              <a:t>Validity and reliability of </a:t>
            </a:r>
            <a:r>
              <a:rPr lang="en-US" i="1" dirty="0"/>
              <a:t>results</a:t>
            </a:r>
            <a:r>
              <a:rPr lang="en-US" i="1" dirty="0">
                <a:solidFill>
                  <a:schemeClr val="accent1">
                    <a:lumMod val="60000"/>
                    <a:lumOff val="40000"/>
                  </a:schemeClr>
                </a:solidFill>
              </a:rPr>
              <a:t> (inconsistency of collected data can be attributed either to the dynamic and genuine variability or fleeting occurrence of the phenomenon observed, or to the lack of truth or consistency in the replies given) </a:t>
            </a:r>
            <a:r>
              <a:rPr lang="en-US" dirty="0"/>
              <a:t>(Duncan, 1992)</a:t>
            </a:r>
          </a:p>
          <a:p>
            <a:pPr marL="285750" indent="-28575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4A353566-AA25-4CAB-9A8C-AB162A8F0042}"/>
              </a:ext>
            </a:extLst>
          </p:cNvPr>
          <p:cNvPicPr>
            <a:picLocks noChangeAspect="1"/>
          </p:cNvPicPr>
          <p:nvPr/>
        </p:nvPicPr>
        <p:blipFill>
          <a:blip r:embed="rId3"/>
          <a:stretch>
            <a:fillRect/>
          </a:stretch>
        </p:blipFill>
        <p:spPr>
          <a:xfrm>
            <a:off x="980327" y="3558305"/>
            <a:ext cx="3371653" cy="2349783"/>
          </a:xfrm>
          <a:prstGeom prst="rect">
            <a:avLst/>
          </a:prstGeom>
        </p:spPr>
      </p:pic>
      <p:pic>
        <p:nvPicPr>
          <p:cNvPr id="3" name="Picture 2">
            <a:extLst>
              <a:ext uri="{FF2B5EF4-FFF2-40B4-BE49-F238E27FC236}">
                <a16:creationId xmlns:a16="http://schemas.microsoft.com/office/drawing/2014/main" id="{DF3DDD93-E785-4F53-AAA9-3A4EAE9F6E49}"/>
              </a:ext>
            </a:extLst>
          </p:cNvPr>
          <p:cNvPicPr>
            <a:picLocks noChangeAspect="1"/>
          </p:cNvPicPr>
          <p:nvPr/>
        </p:nvPicPr>
        <p:blipFill>
          <a:blip r:embed="rId4"/>
          <a:stretch>
            <a:fillRect/>
          </a:stretch>
        </p:blipFill>
        <p:spPr>
          <a:xfrm>
            <a:off x="7388143" y="1284843"/>
            <a:ext cx="4069722" cy="4546923"/>
          </a:xfrm>
          <a:prstGeom prst="rect">
            <a:avLst/>
          </a:prstGeom>
        </p:spPr>
      </p:pic>
    </p:spTree>
    <p:extLst>
      <p:ext uri="{BB962C8B-B14F-4D97-AF65-F5344CB8AC3E}">
        <p14:creationId xmlns:p14="http://schemas.microsoft.com/office/powerpoint/2010/main" val="2770517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C7157-247C-4013-9EB7-E59D56644ADD}"/>
              </a:ext>
            </a:extLst>
          </p:cNvPr>
          <p:cNvSpPr txBox="1"/>
          <p:nvPr/>
        </p:nvSpPr>
        <p:spPr>
          <a:xfrm>
            <a:off x="949910" y="648070"/>
            <a:ext cx="7909609" cy="646331"/>
          </a:xfrm>
          <a:prstGeom prst="rect">
            <a:avLst/>
          </a:prstGeom>
          <a:noFill/>
        </p:spPr>
        <p:txBody>
          <a:bodyPr wrap="square" rtlCol="0">
            <a:spAutoFit/>
          </a:bodyPr>
          <a:lstStyle/>
          <a:p>
            <a:r>
              <a:rPr lang="en-US" sz="3600" dirty="0"/>
              <a:t>Big Data approach </a:t>
            </a:r>
            <a:r>
              <a:rPr lang="en-US" sz="2000" dirty="0"/>
              <a:t>(crowdsourcing)</a:t>
            </a:r>
            <a:endParaRPr lang="en-US" sz="3600" dirty="0"/>
          </a:p>
        </p:txBody>
      </p:sp>
      <p:sp>
        <p:nvSpPr>
          <p:cNvPr id="9" name="TextBox 8">
            <a:extLst>
              <a:ext uri="{FF2B5EF4-FFF2-40B4-BE49-F238E27FC236}">
                <a16:creationId xmlns:a16="http://schemas.microsoft.com/office/drawing/2014/main" id="{FC99B450-B036-41AF-80AE-137DA8B70632}"/>
              </a:ext>
            </a:extLst>
          </p:cNvPr>
          <p:cNvSpPr txBox="1"/>
          <p:nvPr/>
        </p:nvSpPr>
        <p:spPr>
          <a:xfrm>
            <a:off x="733704" y="1372509"/>
            <a:ext cx="8342019" cy="3416320"/>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abundance of social media, smart phones, sensors, and the internet all sense, share and process data around the world. People are increasingly able to search, aggregate, and analyze data with the exponential increase of </a:t>
            </a:r>
            <a:r>
              <a:rPr lang="en-US" sz="2000" b="1" dirty="0"/>
              <a:t>volume, velocity and variety of data </a:t>
            </a:r>
            <a:r>
              <a:rPr lang="en-US" sz="2000" dirty="0"/>
              <a:t>available (Chandler, 2015).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Big data technologies have been widely adopted in a variety of industries including finance, marketing, energy, telecommunications, agriculture, and real estate to make more informed decisions, as well as to be able to predict trends.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30" name="Picture 6" descr="Image result for iphone">
            <a:extLst>
              <a:ext uri="{FF2B5EF4-FFF2-40B4-BE49-F238E27FC236}">
                <a16:creationId xmlns:a16="http://schemas.microsoft.com/office/drawing/2014/main" id="{300DD942-E545-4F20-B536-8730B1D47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967" y="1167648"/>
            <a:ext cx="2382420" cy="382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57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5F2BA86-0AC2-4FF5-BE73-8811CE9CDABB}"/>
              </a:ext>
            </a:extLst>
          </p:cNvPr>
          <p:cNvSpPr>
            <a:spLocks noGrp="1"/>
          </p:cNvSpPr>
          <p:nvPr>
            <p:ph type="subTitle" idx="1"/>
          </p:nvPr>
        </p:nvSpPr>
        <p:spPr>
          <a:xfrm>
            <a:off x="1524000" y="568170"/>
            <a:ext cx="9144000" cy="446103"/>
          </a:xfrm>
        </p:spPr>
        <p:txBody>
          <a:bodyPr/>
          <a:lstStyle/>
          <a:p>
            <a:pPr algn="l"/>
            <a:r>
              <a:rPr lang="en-US" dirty="0"/>
              <a:t>Introduction</a:t>
            </a:r>
          </a:p>
        </p:txBody>
      </p:sp>
      <p:pic>
        <p:nvPicPr>
          <p:cNvPr id="6" name="Picture 5" descr="A screenshot of a cell phone&#10;&#10;Description automatically generated">
            <a:extLst>
              <a:ext uri="{FF2B5EF4-FFF2-40B4-BE49-F238E27FC236}">
                <a16:creationId xmlns:a16="http://schemas.microsoft.com/office/drawing/2014/main" id="{2889BA5D-7FEC-44D0-998E-907ED5A65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3" y="0"/>
            <a:ext cx="10972594" cy="6858000"/>
          </a:xfrm>
          <a:prstGeom prst="rect">
            <a:avLst/>
          </a:prstGeom>
        </p:spPr>
      </p:pic>
    </p:spTree>
    <p:extLst>
      <p:ext uri="{BB962C8B-B14F-4D97-AF65-F5344CB8AC3E}">
        <p14:creationId xmlns:p14="http://schemas.microsoft.com/office/powerpoint/2010/main" val="105129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B7907-51FF-44DB-96E9-AAE3FC6F72B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5F2BA86-0AC2-4FF5-BE73-8811CE9CDABB}"/>
              </a:ext>
            </a:extLst>
          </p:cNvPr>
          <p:cNvSpPr>
            <a:spLocks noGrp="1"/>
          </p:cNvSpPr>
          <p:nvPr>
            <p:ph type="subTitle" idx="1"/>
          </p:nvPr>
        </p:nvSpPr>
        <p:spPr/>
        <p:txBody>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940F3089-A987-4FBF-A23C-76972C3F6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3" y="0"/>
            <a:ext cx="10972594" cy="6858000"/>
          </a:xfrm>
          <a:prstGeom prst="rect">
            <a:avLst/>
          </a:prstGeom>
        </p:spPr>
      </p:pic>
    </p:spTree>
    <p:extLst>
      <p:ext uri="{BB962C8B-B14F-4D97-AF65-F5344CB8AC3E}">
        <p14:creationId xmlns:p14="http://schemas.microsoft.com/office/powerpoint/2010/main" val="3317500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C7157-247C-4013-9EB7-E59D56644ADD}"/>
              </a:ext>
            </a:extLst>
          </p:cNvPr>
          <p:cNvSpPr txBox="1"/>
          <p:nvPr/>
        </p:nvSpPr>
        <p:spPr>
          <a:xfrm>
            <a:off x="949910" y="648070"/>
            <a:ext cx="7909609" cy="646331"/>
          </a:xfrm>
          <a:prstGeom prst="rect">
            <a:avLst/>
          </a:prstGeom>
          <a:noFill/>
        </p:spPr>
        <p:txBody>
          <a:bodyPr wrap="square" rtlCol="0">
            <a:spAutoFit/>
          </a:bodyPr>
          <a:lstStyle/>
          <a:p>
            <a:r>
              <a:rPr lang="en-US" sz="3600" dirty="0"/>
              <a:t>I Tweet, Therefore I Am</a:t>
            </a:r>
          </a:p>
        </p:txBody>
      </p:sp>
      <p:sp>
        <p:nvSpPr>
          <p:cNvPr id="9" name="TextBox 8">
            <a:extLst>
              <a:ext uri="{FF2B5EF4-FFF2-40B4-BE49-F238E27FC236}">
                <a16:creationId xmlns:a16="http://schemas.microsoft.com/office/drawing/2014/main" id="{FC99B450-B036-41AF-80AE-137DA8B70632}"/>
              </a:ext>
            </a:extLst>
          </p:cNvPr>
          <p:cNvSpPr txBox="1"/>
          <p:nvPr/>
        </p:nvSpPr>
        <p:spPr>
          <a:xfrm>
            <a:off x="1154098" y="1511881"/>
            <a:ext cx="8342019" cy="1908215"/>
          </a:xfrm>
          <a:prstGeom prst="rect">
            <a:avLst/>
          </a:prstGeom>
          <a:noFill/>
        </p:spPr>
        <p:txBody>
          <a:bodyPr wrap="square" rtlCol="0">
            <a:spAutoFit/>
          </a:bodyPr>
          <a:lstStyle/>
          <a:p>
            <a:pPr marL="285750" indent="-285750">
              <a:buFont typeface="Arial" panose="020B0604020202020204" pitchFamily="34" charset="0"/>
              <a:buChar char="•"/>
            </a:pPr>
            <a:r>
              <a:rPr lang="en-US" sz="2000" dirty="0"/>
              <a:t>Social media has everything to do with </a:t>
            </a:r>
            <a:r>
              <a:rPr lang="en-US" dirty="0"/>
              <a:t>self-presentation</a:t>
            </a:r>
            <a:r>
              <a:rPr lang="en-US" sz="2000" dirty="0"/>
              <a:t>. the act of tweeting is born from individual contributions and sociologically speaking, is about self-production. </a:t>
            </a:r>
          </a:p>
          <a:p>
            <a:pPr marL="285750" indent="-285750">
              <a:buFont typeface="Arial" panose="020B0604020202020204" pitchFamily="34" charset="0"/>
              <a:buChar char="•"/>
            </a:pPr>
            <a:r>
              <a:rPr lang="en-US" sz="2000" dirty="0"/>
              <a:t>To post regularly becomes a meaningful part of users’ identities</a:t>
            </a:r>
          </a:p>
          <a:p>
            <a:pPr marL="285750" indent="-285750">
              <a:buFont typeface="Arial" panose="020B0604020202020204" pitchFamily="34" charset="0"/>
              <a:buChar char="•"/>
            </a:pPr>
            <a:r>
              <a:rPr lang="en-US" sz="2000" dirty="0"/>
              <a:t>Posted content are usually stored in our deep memory.</a:t>
            </a:r>
            <a:endParaRPr lang="en-US" dirty="0"/>
          </a:p>
          <a:p>
            <a:r>
              <a:rPr lang="en-US" dirty="0"/>
              <a:t>(Boon and Sinclair, 2009; </a:t>
            </a:r>
            <a:r>
              <a:rPr lang="en-US" dirty="0" err="1"/>
              <a:t>Nosko</a:t>
            </a:r>
            <a:r>
              <a:rPr lang="en-US" dirty="0"/>
              <a:t> et al., 2010).</a:t>
            </a:r>
          </a:p>
        </p:txBody>
      </p:sp>
      <p:pic>
        <p:nvPicPr>
          <p:cNvPr id="2050" name="Picture 2" descr="Image result for posting social media">
            <a:extLst>
              <a:ext uri="{FF2B5EF4-FFF2-40B4-BE49-F238E27FC236}">
                <a16:creationId xmlns:a16="http://schemas.microsoft.com/office/drawing/2014/main" id="{65FBE67E-B4BE-42D4-AC8A-8FBE58260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03" y="3860140"/>
            <a:ext cx="695325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786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3B962207-F7B7-4DB2-977B-7B7BDDC55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3" y="0"/>
            <a:ext cx="10972594" cy="6858000"/>
          </a:xfrm>
          <a:prstGeom prst="rect">
            <a:avLst/>
          </a:prstGeom>
        </p:spPr>
      </p:pic>
    </p:spTree>
    <p:extLst>
      <p:ext uri="{BB962C8B-B14F-4D97-AF65-F5344CB8AC3E}">
        <p14:creationId xmlns:p14="http://schemas.microsoft.com/office/powerpoint/2010/main" val="4083791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1129</Words>
  <Application>Microsoft Office PowerPoint</Application>
  <PresentationFormat>Widescreen</PresentationFormat>
  <Paragraphs>60</Paragraphs>
  <Slides>18</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Song, Yang</dc:creator>
  <cp:lastModifiedBy>Song, Yang</cp:lastModifiedBy>
  <cp:revision>5</cp:revision>
  <dcterms:created xsi:type="dcterms:W3CDTF">2019-03-08T05:35:26Z</dcterms:created>
  <dcterms:modified xsi:type="dcterms:W3CDTF">2019-03-08T06:18:47Z</dcterms:modified>
</cp:coreProperties>
</file>